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73" r:id="rId10"/>
    <p:sldId id="267" r:id="rId11"/>
    <p:sldId id="274" r:id="rId12"/>
    <p:sldId id="276" r:id="rId13"/>
    <p:sldId id="275" r:id="rId14"/>
    <p:sldId id="268" r:id="rId15"/>
    <p:sldId id="277" r:id="rId16"/>
    <p:sldId id="269" r:id="rId17"/>
    <p:sldId id="278" r:id="rId18"/>
    <p:sldId id="279" r:id="rId19"/>
    <p:sldId id="270" r:id="rId20"/>
    <p:sldId id="272" r:id="rId21"/>
    <p:sldId id="256" r:id="rId22"/>
    <p:sldId id="257" r:id="rId23"/>
    <p:sldId id="271" r:id="rId24"/>
    <p:sldId id="25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9"/>
    <p:restoredTop sz="94674"/>
  </p:normalViewPr>
  <p:slideViewPr>
    <p:cSldViewPr snapToGrid="0" snapToObjects="1">
      <p:cViewPr varScale="1">
        <p:scale>
          <a:sx n="142" d="100"/>
          <a:sy n="142" d="100"/>
        </p:scale>
        <p:origin x="2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0A72B-1CDF-1F48-8CF6-D6F73C1A6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476B18-E372-5744-8237-4E42C813F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26BC13-8060-1145-8F8B-A2264EE6E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F5F4-3A35-6B43-B7A3-1095156EB35D}" type="datetimeFigureOut">
              <a:rPr kumimoji="1" lang="zh-CN" altLang="en-US" smtClean="0"/>
              <a:t>2019/5/24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C0CE37-7F71-0E4F-8506-950A5767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C5ECED-1166-AB4C-B36C-A26CE5018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034D-64F2-C44B-8190-02378CC181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5046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70CD10-FDAF-D641-BEC9-A5645C4D5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54F7CE-5956-8642-B6CD-B2EA208E9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8CD759-DC6D-4B41-8C5D-44E6B604C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F5F4-3A35-6B43-B7A3-1095156EB35D}" type="datetimeFigureOut">
              <a:rPr kumimoji="1" lang="zh-CN" altLang="en-US" smtClean="0"/>
              <a:t>2019/5/24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24A58E-D6B2-0243-A50D-1006188AA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D6C35E-A443-8342-97C5-F10C88600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034D-64F2-C44B-8190-02378CC181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0788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10CF2A8-EFEE-E640-9F2A-8D7486F58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9F7F29-16EC-9843-B832-C1B60E434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EFA193-3BE2-8749-ABA8-9C64A9896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F5F4-3A35-6B43-B7A3-1095156EB35D}" type="datetimeFigureOut">
              <a:rPr kumimoji="1" lang="zh-CN" altLang="en-US" smtClean="0"/>
              <a:t>2019/5/24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4216F2-DA5E-2C4F-B4C4-DD995B5B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AA8841-1DBE-564D-B4FF-7AA7B588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034D-64F2-C44B-8190-02378CC181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9232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A574E-8A17-E340-B597-75B5424A7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4D9F8A-1CFB-1546-A65A-FE0373F38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416F1B-06FC-0940-8165-8BCB0F79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F5F4-3A35-6B43-B7A3-1095156EB35D}" type="datetimeFigureOut">
              <a:rPr kumimoji="1" lang="zh-CN" altLang="en-US" smtClean="0"/>
              <a:t>2019/5/24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EAD979-CF8C-874F-9691-9BDA652C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AD2B49-D2E8-8545-9F26-48705C686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034D-64F2-C44B-8190-02378CC181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016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E172C5-1B0D-2E4E-B908-9D0BB6630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B6B06C-28CD-2947-AC74-61B872FB2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EC826A-7D86-8547-99D2-DED6F9B3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F5F4-3A35-6B43-B7A3-1095156EB35D}" type="datetimeFigureOut">
              <a:rPr kumimoji="1" lang="zh-CN" altLang="en-US" smtClean="0"/>
              <a:t>2019/5/24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A9340C-563D-7D41-88FE-4FEE7991F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D6E438-9919-684B-9B3B-C3884D30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034D-64F2-C44B-8190-02378CC181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180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A1AFA-5800-9C43-91E3-528F1B447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4925F7-07E8-8F41-81C4-1C54A25A4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559807-64EF-AF41-B4AD-3556C02D1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EFAAFA-939E-754A-BFD7-BA05D24EC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F5F4-3A35-6B43-B7A3-1095156EB35D}" type="datetimeFigureOut">
              <a:rPr kumimoji="1" lang="zh-CN" altLang="en-US" smtClean="0"/>
              <a:t>2019/5/24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7A9B28-9C32-AA4D-98FC-3AEE6B1F9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92E5F2-9E41-BE40-812D-615EFF03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034D-64F2-C44B-8190-02378CC181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8791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C9B19-DD79-B949-85FF-8409CBFE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B9643B-918E-584C-9FD3-D90143E96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D0C83C-DAAF-D947-BDBE-EECF27708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2BDB648-49DE-6A40-BD43-37E5CAA95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D07F6A-60A8-9F4D-A167-E79C3199B0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EC9E7CE-0B93-B140-B4F6-865279497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F5F4-3A35-6B43-B7A3-1095156EB35D}" type="datetimeFigureOut">
              <a:rPr kumimoji="1" lang="zh-CN" altLang="en-US" smtClean="0"/>
              <a:t>2019/5/24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B663A4-8FEB-DD4C-ACE4-D0F40B6D6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38F73D7-AAAB-AE4E-9B95-A20215009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034D-64F2-C44B-8190-02378CC181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4773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AD42D-D4CD-2745-98DF-D21B10D1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ABC505-C1F7-F046-AB49-F00B24B3C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F5F4-3A35-6B43-B7A3-1095156EB35D}" type="datetimeFigureOut">
              <a:rPr kumimoji="1" lang="zh-CN" altLang="en-US" smtClean="0"/>
              <a:t>2019/5/24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98922B-8EF9-3143-9AFD-D4A376FDF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F3EF60-0E25-5D40-95F2-E05DCE21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034D-64F2-C44B-8190-02378CC181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4142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1584B5-FCE8-7F46-A8E1-66B448D4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F5F4-3A35-6B43-B7A3-1095156EB35D}" type="datetimeFigureOut">
              <a:rPr kumimoji="1" lang="zh-CN" altLang="en-US" smtClean="0"/>
              <a:t>2019/5/24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C96EF9A-0DE2-F843-B5AD-3F0F0FFAB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9D1515-1E1D-8C4C-8346-AD298B91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034D-64F2-C44B-8190-02378CC181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598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C4950-4592-3C49-AF5D-004A6E027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93D02E-DE76-D349-8942-56F628782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3ED410-B7B3-F44B-AC6A-00888EBF4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DB1CA7-61ED-B242-8620-CEB4353C8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F5F4-3A35-6B43-B7A3-1095156EB35D}" type="datetimeFigureOut">
              <a:rPr kumimoji="1" lang="zh-CN" altLang="en-US" smtClean="0"/>
              <a:t>2019/5/24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12E8A0-5542-8549-8700-1E0157D03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99724B-6F06-3141-9135-5A21282D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034D-64F2-C44B-8190-02378CC181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7942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ABC992-B720-6F49-BA5E-DC57DF3E5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3D7D526-06B8-2E47-9F6C-7305D533F8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8E8518-3FF9-7B4D-BF62-2A6A6E0F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DBA8B0-AEAA-A84E-8B6A-D20BF195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F5F4-3A35-6B43-B7A3-1095156EB35D}" type="datetimeFigureOut">
              <a:rPr kumimoji="1" lang="zh-CN" altLang="en-US" smtClean="0"/>
              <a:t>2019/5/24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B253C8-C1C2-964C-8784-EDF31D3B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BBE084-95D6-1547-B5DE-BCF3D746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034D-64F2-C44B-8190-02378CC181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0923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1AB149-C984-7F4F-98B7-26998B42F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7AAB7E-5D10-B14C-B51C-663D092D4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1F2DEB-6B6A-1B47-A739-24962803AE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9F5F4-3A35-6B43-B7A3-1095156EB35D}" type="datetimeFigureOut">
              <a:rPr kumimoji="1" lang="zh-CN" altLang="en-US" smtClean="0"/>
              <a:t>2019/5/24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E48AFC-C475-134F-92CF-735ACC5DB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B0CFD3-D821-CE49-AF97-B0DB280E6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4034D-64F2-C44B-8190-02378CC181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158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7F4027-0845-6F46-B1AC-081EA9D29555}"/>
              </a:ext>
            </a:extLst>
          </p:cNvPr>
          <p:cNvSpPr txBox="1"/>
          <p:nvPr/>
        </p:nvSpPr>
        <p:spPr>
          <a:xfrm>
            <a:off x="1961147" y="1530417"/>
            <a:ext cx="8269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400" b="1" dirty="0">
                <a:latin typeface="Times" pitchFamily="2" charset="0"/>
              </a:rPr>
              <a:t>Citrus</a:t>
            </a:r>
            <a:r>
              <a:rPr kumimoji="1" lang="zh-CN" altLang="en-US" sz="4400" b="1" dirty="0">
                <a:latin typeface="Times" pitchFamily="2" charset="0"/>
              </a:rPr>
              <a:t> </a:t>
            </a:r>
            <a:r>
              <a:rPr kumimoji="1" lang="en-US" altLang="zh-CN" sz="4400" b="1" dirty="0">
                <a:latin typeface="Times" pitchFamily="2" charset="0"/>
              </a:rPr>
              <a:t>Detection</a:t>
            </a:r>
            <a:endParaRPr kumimoji="1" lang="zh-CN" altLang="en-US" sz="4400" b="1" dirty="0">
              <a:latin typeface="Times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C5719C-99DC-DB4F-9C52-BD0511397F7B}"/>
              </a:ext>
            </a:extLst>
          </p:cNvPr>
          <p:cNvSpPr txBox="1"/>
          <p:nvPr/>
        </p:nvSpPr>
        <p:spPr>
          <a:xfrm>
            <a:off x="5489608" y="4234977"/>
            <a:ext cx="1212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62348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D51BDC8-14FD-5D4E-8ABA-65830927E5CC}"/>
              </a:ext>
            </a:extLst>
          </p:cNvPr>
          <p:cNvSpPr txBox="1"/>
          <p:nvPr/>
        </p:nvSpPr>
        <p:spPr>
          <a:xfrm>
            <a:off x="603986" y="250255"/>
            <a:ext cx="826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" pitchFamily="2" charset="0"/>
              </a:rPr>
              <a:t>Multi-scale</a:t>
            </a:r>
            <a:r>
              <a:rPr kumimoji="1" lang="zh-CN" altLang="en-US" sz="3600" b="1" dirty="0">
                <a:latin typeface="Times" pitchFamily="2" charset="0"/>
              </a:rPr>
              <a:t> </a:t>
            </a:r>
            <a:r>
              <a:rPr kumimoji="1" lang="en-US" altLang="zh-CN" sz="3600" b="1" dirty="0">
                <a:latin typeface="Times" pitchFamily="2" charset="0"/>
              </a:rPr>
              <a:t>Gaussian</a:t>
            </a:r>
            <a:r>
              <a:rPr kumimoji="1" lang="zh-CN" altLang="en-US" sz="3600" b="1" dirty="0">
                <a:latin typeface="Times" pitchFamily="2" charset="0"/>
              </a:rPr>
              <a:t> </a:t>
            </a:r>
            <a:r>
              <a:rPr kumimoji="1" lang="en-US" altLang="zh-CN" sz="3600" b="1" dirty="0">
                <a:latin typeface="Times" pitchFamily="2" charset="0"/>
              </a:rPr>
              <a:t>filter</a:t>
            </a:r>
            <a:endParaRPr kumimoji="1" lang="zh-CN" altLang="en-US" sz="3600" b="1" dirty="0">
              <a:latin typeface="Times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E50ACF-4395-7F43-9BF7-60CEE12F02BE}"/>
              </a:ext>
            </a:extLst>
          </p:cNvPr>
          <p:cNvSpPr txBox="1"/>
          <p:nvPr/>
        </p:nvSpPr>
        <p:spPr>
          <a:xfrm>
            <a:off x="1240056" y="1076340"/>
            <a:ext cx="8269706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Essentially,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wanted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employ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multi-scale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texture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geometric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features.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Multi-scale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gaussian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filters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applied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carefully.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honest,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feature,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bring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improvement.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17D96B-347D-CD43-A305-23FABE66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041" y="3864406"/>
            <a:ext cx="3753651" cy="261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23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D51BDC8-14FD-5D4E-8ABA-65830927E5CC}"/>
              </a:ext>
            </a:extLst>
          </p:cNvPr>
          <p:cNvSpPr txBox="1"/>
          <p:nvPr/>
        </p:nvSpPr>
        <p:spPr>
          <a:xfrm>
            <a:off x="603986" y="250255"/>
            <a:ext cx="826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" pitchFamily="2" charset="0"/>
              </a:rPr>
              <a:t>K-means</a:t>
            </a:r>
            <a:r>
              <a:rPr kumimoji="1" lang="zh-CN" altLang="en-US" sz="3600" b="1" dirty="0">
                <a:latin typeface="Times" pitchFamily="2" charset="0"/>
              </a:rPr>
              <a:t> </a:t>
            </a:r>
            <a:r>
              <a:rPr kumimoji="1" lang="en-US" altLang="zh-CN" sz="3600" b="1" dirty="0">
                <a:latin typeface="Times" pitchFamily="2" charset="0"/>
              </a:rPr>
              <a:t>Setting</a:t>
            </a:r>
            <a:endParaRPr kumimoji="1" lang="zh-CN" altLang="en-US" sz="3600" b="1" dirty="0">
              <a:latin typeface="Times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E50ACF-4395-7F43-9BF7-60CEE12F02BE}"/>
              </a:ext>
            </a:extLst>
          </p:cNvPr>
          <p:cNvSpPr txBox="1"/>
          <p:nvPr/>
        </p:nvSpPr>
        <p:spPr>
          <a:xfrm>
            <a:off x="1017472" y="896586"/>
            <a:ext cx="899520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method,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automatically.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crucial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results.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CB01B9-B7AB-394D-8A46-A8041315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084" y="3028950"/>
            <a:ext cx="43797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57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D51BDC8-14FD-5D4E-8ABA-65830927E5CC}"/>
              </a:ext>
            </a:extLst>
          </p:cNvPr>
          <p:cNvSpPr txBox="1"/>
          <p:nvPr/>
        </p:nvSpPr>
        <p:spPr>
          <a:xfrm>
            <a:off x="603986" y="250255"/>
            <a:ext cx="826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" pitchFamily="2" charset="0"/>
              </a:rPr>
              <a:t>K-means</a:t>
            </a:r>
            <a:r>
              <a:rPr kumimoji="1" lang="zh-CN" altLang="en-US" sz="3600" b="1" dirty="0">
                <a:latin typeface="Times" pitchFamily="2" charset="0"/>
              </a:rPr>
              <a:t> </a:t>
            </a:r>
            <a:r>
              <a:rPr kumimoji="1" lang="en-US" altLang="zh-CN" sz="3600" b="1" dirty="0">
                <a:latin typeface="Times" pitchFamily="2" charset="0"/>
              </a:rPr>
              <a:t>Setting</a:t>
            </a:r>
            <a:endParaRPr kumimoji="1" lang="zh-CN" altLang="en-US" sz="3600" b="1" dirty="0">
              <a:latin typeface="Times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6AA8091-C3F4-B14F-A058-14195D7ED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5" y="1240551"/>
            <a:ext cx="2724157" cy="40812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D8ED15-71E8-5E44-8530-C2D04E6A9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49" t="1905" r="19132" b="4304"/>
          <a:stretch/>
        </p:blipFill>
        <p:spPr>
          <a:xfrm>
            <a:off x="3145057" y="1196286"/>
            <a:ext cx="2950943" cy="41698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C757F1-DBF5-3F49-84EB-EE5CE20216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58" t="-425" r="15234" b="4238"/>
          <a:stretch/>
        </p:blipFill>
        <p:spPr>
          <a:xfrm>
            <a:off x="6096000" y="1147474"/>
            <a:ext cx="2888291" cy="42674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2DEC48-27B6-7D49-9873-BE096AE304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31" t="535" r="23682" b="4510"/>
          <a:stretch/>
        </p:blipFill>
        <p:spPr>
          <a:xfrm>
            <a:off x="9053948" y="1196286"/>
            <a:ext cx="2915013" cy="42186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F783C6D-CEE4-1742-8C90-9CCB63AAAC45}"/>
              </a:ext>
            </a:extLst>
          </p:cNvPr>
          <p:cNvSpPr txBox="1"/>
          <p:nvPr/>
        </p:nvSpPr>
        <p:spPr>
          <a:xfrm>
            <a:off x="452490" y="5617449"/>
            <a:ext cx="2364205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578AB6-F432-F042-8982-4D98607F49E3}"/>
              </a:ext>
            </a:extLst>
          </p:cNvPr>
          <p:cNvSpPr txBox="1"/>
          <p:nvPr/>
        </p:nvSpPr>
        <p:spPr>
          <a:xfrm>
            <a:off x="3438425" y="5617449"/>
            <a:ext cx="2364205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Foreground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K=3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509071-6959-7C44-A34D-EEF6039A0CA9}"/>
              </a:ext>
            </a:extLst>
          </p:cNvPr>
          <p:cNvSpPr txBox="1"/>
          <p:nvPr/>
        </p:nvSpPr>
        <p:spPr>
          <a:xfrm>
            <a:off x="6343416" y="5617449"/>
            <a:ext cx="2364205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Foreground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K=4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0A7E36-8642-804E-B315-B98786B677EC}"/>
              </a:ext>
            </a:extLst>
          </p:cNvPr>
          <p:cNvSpPr txBox="1"/>
          <p:nvPr/>
        </p:nvSpPr>
        <p:spPr>
          <a:xfrm>
            <a:off x="9329351" y="5617449"/>
            <a:ext cx="2364205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Foreground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K=5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317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D51BDC8-14FD-5D4E-8ABA-65830927E5CC}"/>
              </a:ext>
            </a:extLst>
          </p:cNvPr>
          <p:cNvSpPr txBox="1"/>
          <p:nvPr/>
        </p:nvSpPr>
        <p:spPr>
          <a:xfrm>
            <a:off x="603986" y="250255"/>
            <a:ext cx="826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err="1">
                <a:latin typeface="Times" pitchFamily="2" charset="0"/>
              </a:rPr>
              <a:t>Graphcut</a:t>
            </a:r>
            <a:endParaRPr kumimoji="1" lang="zh-CN" altLang="en-US" sz="3600" b="1" dirty="0">
              <a:latin typeface="Times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E50ACF-4395-7F43-9BF7-60CEE12F02BE}"/>
              </a:ext>
            </a:extLst>
          </p:cNvPr>
          <p:cNvSpPr txBox="1"/>
          <p:nvPr/>
        </p:nvSpPr>
        <p:spPr>
          <a:xfrm>
            <a:off x="1034739" y="896586"/>
            <a:ext cx="8665073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Graphcut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because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defects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initial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foreground.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tradeoff,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outlier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introduced,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brought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conservative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background.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9CA8CB-2EA2-9D4D-A864-7FC1F42C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275" y="3136430"/>
            <a:ext cx="3992716" cy="34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82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D51BDC8-14FD-5D4E-8ABA-65830927E5CC}"/>
              </a:ext>
            </a:extLst>
          </p:cNvPr>
          <p:cNvSpPr txBox="1"/>
          <p:nvPr/>
        </p:nvSpPr>
        <p:spPr>
          <a:xfrm>
            <a:off x="603986" y="250255"/>
            <a:ext cx="826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err="1">
                <a:latin typeface="Times" pitchFamily="2" charset="0"/>
              </a:rPr>
              <a:t>Graphcut</a:t>
            </a:r>
            <a:endParaRPr kumimoji="1" lang="zh-CN" altLang="en-US" sz="3600" b="1" dirty="0">
              <a:latin typeface="Times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60A7D8-EA4A-9746-90E1-F0CC98184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142" y="2815617"/>
            <a:ext cx="4889573" cy="30665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C87100-E9E2-C64B-B69E-9CA055800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623" y="2743201"/>
            <a:ext cx="4087906" cy="31597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16DE8C-D38B-2A4F-BAA0-5A58A9A00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09" y="2909681"/>
            <a:ext cx="3613981" cy="28008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E31D736-86F6-CD45-81D0-0DD0E9D704EA}"/>
              </a:ext>
            </a:extLst>
          </p:cNvPr>
          <p:cNvSpPr txBox="1"/>
          <p:nvPr/>
        </p:nvSpPr>
        <p:spPr>
          <a:xfrm>
            <a:off x="968896" y="5902968"/>
            <a:ext cx="2364205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DEAE6B-7164-FB44-AAB0-63C0B8975311}"/>
              </a:ext>
            </a:extLst>
          </p:cNvPr>
          <p:cNvSpPr txBox="1"/>
          <p:nvPr/>
        </p:nvSpPr>
        <p:spPr>
          <a:xfrm>
            <a:off x="4658398" y="5906432"/>
            <a:ext cx="3748770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Foreground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graphcut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C7BDDB-2DD4-3049-8CA8-2472FB729E44}"/>
              </a:ext>
            </a:extLst>
          </p:cNvPr>
          <p:cNvSpPr txBox="1"/>
          <p:nvPr/>
        </p:nvSpPr>
        <p:spPr>
          <a:xfrm>
            <a:off x="8726632" y="5904396"/>
            <a:ext cx="3011433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Foreground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graphcut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76850A5-33B0-2E41-B912-77793A63C5B1}"/>
              </a:ext>
            </a:extLst>
          </p:cNvPr>
          <p:cNvSpPr txBox="1"/>
          <p:nvPr/>
        </p:nvSpPr>
        <p:spPr>
          <a:xfrm>
            <a:off x="968896" y="1070813"/>
            <a:ext cx="866507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Graphcut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overcome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lighting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condition.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25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D51BDC8-14FD-5D4E-8ABA-65830927E5CC}"/>
              </a:ext>
            </a:extLst>
          </p:cNvPr>
          <p:cNvSpPr txBox="1"/>
          <p:nvPr/>
        </p:nvSpPr>
        <p:spPr>
          <a:xfrm>
            <a:off x="603986" y="250255"/>
            <a:ext cx="826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err="1">
                <a:latin typeface="Times" pitchFamily="2" charset="0"/>
              </a:rPr>
              <a:t>Graphcut</a:t>
            </a:r>
            <a:endParaRPr kumimoji="1" lang="zh-CN" altLang="en-US" sz="3600" b="1" dirty="0">
              <a:latin typeface="Times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76850A5-33B0-2E41-B912-77793A63C5B1}"/>
              </a:ext>
            </a:extLst>
          </p:cNvPr>
          <p:cNvSpPr txBox="1"/>
          <p:nvPr/>
        </p:nvSpPr>
        <p:spPr>
          <a:xfrm>
            <a:off x="968896" y="1070813"/>
            <a:ext cx="866507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Graphcut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robust.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482DDD3-E9AD-504E-A05A-FD4C1B29C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80" y="3142911"/>
            <a:ext cx="2604371" cy="17372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3545355-F760-014F-842D-E65EE8CF7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844" y="1822890"/>
            <a:ext cx="2963545" cy="218863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62F664E-07B4-7848-BC78-B767C4050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285" y="1724862"/>
            <a:ext cx="2963545" cy="243579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5BF22EC-0F5F-C545-B3C7-5097D9B36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678" y="4189359"/>
            <a:ext cx="3225186" cy="191006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E6FD287-7CB6-DE4C-BE2D-E4CF1674C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903" y="4160653"/>
            <a:ext cx="2988419" cy="2014035"/>
          </a:xfrm>
          <a:prstGeom prst="rect">
            <a:avLst/>
          </a:prstGeom>
        </p:spPr>
      </p:pic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E5304240-1FEC-CF4A-B284-F7BD13CB781F}"/>
              </a:ext>
            </a:extLst>
          </p:cNvPr>
          <p:cNvCxnSpPr/>
          <p:nvPr/>
        </p:nvCxnSpPr>
        <p:spPr>
          <a:xfrm>
            <a:off x="3801690" y="4011528"/>
            <a:ext cx="65525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E5F407C-881C-2D43-9BA2-67477320BB3F}"/>
              </a:ext>
            </a:extLst>
          </p:cNvPr>
          <p:cNvSpPr txBox="1"/>
          <p:nvPr/>
        </p:nvSpPr>
        <p:spPr>
          <a:xfrm>
            <a:off x="2443327" y="6323988"/>
            <a:ext cx="8665073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Fig.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weak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foreground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complete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graphcut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064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D51BDC8-14FD-5D4E-8ABA-65830927E5CC}"/>
              </a:ext>
            </a:extLst>
          </p:cNvPr>
          <p:cNvSpPr txBox="1"/>
          <p:nvPr/>
        </p:nvSpPr>
        <p:spPr>
          <a:xfrm>
            <a:off x="603986" y="250255"/>
            <a:ext cx="826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" pitchFamily="2" charset="0"/>
              </a:rPr>
              <a:t>Experiments</a:t>
            </a:r>
            <a:endParaRPr kumimoji="1" lang="zh-CN" altLang="en-US" sz="3600" b="1" dirty="0">
              <a:latin typeface="Times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E50ACF-4395-7F43-9BF7-60CEE12F02BE}"/>
              </a:ext>
            </a:extLst>
          </p:cNvPr>
          <p:cNvSpPr txBox="1"/>
          <p:nvPr/>
        </p:nvSpPr>
        <p:spPr>
          <a:xfrm>
            <a:off x="1052219" y="896586"/>
            <a:ext cx="954406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Several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images: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diverse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background,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fruit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size,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fruit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A96B7E-695C-3D4B-A187-1DB8B4911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11" y="3041962"/>
            <a:ext cx="3873531" cy="24718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168BF5-7940-6E46-9B5C-CB262D06D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4" t="1845" r="12529" b="4370"/>
          <a:stretch/>
        </p:blipFill>
        <p:spPr>
          <a:xfrm>
            <a:off x="5618061" y="3041962"/>
            <a:ext cx="4010032" cy="25316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5E477C9-77C3-A84A-9FA5-5B324C8DC70D}"/>
              </a:ext>
            </a:extLst>
          </p:cNvPr>
          <p:cNvSpPr txBox="1"/>
          <p:nvPr/>
        </p:nvSpPr>
        <p:spPr>
          <a:xfrm>
            <a:off x="3474269" y="5853837"/>
            <a:ext cx="3873532" cy="466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Fig.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Citrus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explicit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occlusion.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270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D51BDC8-14FD-5D4E-8ABA-65830927E5CC}"/>
              </a:ext>
            </a:extLst>
          </p:cNvPr>
          <p:cNvSpPr txBox="1"/>
          <p:nvPr/>
        </p:nvSpPr>
        <p:spPr>
          <a:xfrm>
            <a:off x="341623" y="273259"/>
            <a:ext cx="826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" pitchFamily="2" charset="0"/>
              </a:rPr>
              <a:t>Experiments</a:t>
            </a:r>
            <a:endParaRPr kumimoji="1" lang="zh-CN" altLang="en-US" sz="3600" b="1" dirty="0">
              <a:latin typeface="Times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1EA9C4-6C4D-3048-8604-E86D9F57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475" y="2038777"/>
            <a:ext cx="2740572" cy="20543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83F407-8774-0B44-96EB-4CA4456CC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63" y="4311758"/>
            <a:ext cx="3442448" cy="22165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A30DBDB-EF0E-E84E-B475-5A79DC2A1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195" y="2038777"/>
            <a:ext cx="3020906" cy="20008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74C667-8042-FE43-B97C-9A71B7C49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100" y="4276065"/>
            <a:ext cx="3501978" cy="230867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C3A5536-9588-584A-80E7-E5C9B1485FA6}"/>
              </a:ext>
            </a:extLst>
          </p:cNvPr>
          <p:cNvSpPr txBox="1"/>
          <p:nvPr/>
        </p:nvSpPr>
        <p:spPr>
          <a:xfrm>
            <a:off x="792243" y="919590"/>
            <a:ext cx="954406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size-invariant,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robust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light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condition.</a:t>
            </a:r>
          </a:p>
        </p:txBody>
      </p:sp>
    </p:spTree>
    <p:extLst>
      <p:ext uri="{BB962C8B-B14F-4D97-AF65-F5344CB8AC3E}">
        <p14:creationId xmlns:p14="http://schemas.microsoft.com/office/powerpoint/2010/main" val="60713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D51BDC8-14FD-5D4E-8ABA-65830927E5CC}"/>
              </a:ext>
            </a:extLst>
          </p:cNvPr>
          <p:cNvSpPr txBox="1"/>
          <p:nvPr/>
        </p:nvSpPr>
        <p:spPr>
          <a:xfrm>
            <a:off x="603986" y="250255"/>
            <a:ext cx="826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" pitchFamily="2" charset="0"/>
              </a:rPr>
              <a:t>Experiments</a:t>
            </a:r>
            <a:endParaRPr kumimoji="1" lang="zh-CN" altLang="en-US" sz="3600" b="1" dirty="0">
              <a:latin typeface="Times" pitchFamily="2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223D264-06FA-FF42-AB22-044604339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06" y="2507303"/>
            <a:ext cx="2498970" cy="374391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77F93CB-CBA2-0842-82E9-F85F3B9A3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55" t="2636" r="23440" b="4579"/>
          <a:stretch/>
        </p:blipFill>
        <p:spPr>
          <a:xfrm>
            <a:off x="3588787" y="2507303"/>
            <a:ext cx="2742777" cy="38264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0FEEB53-C57D-A74C-81B7-58D5B4437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410" y="1464761"/>
            <a:ext cx="3090955" cy="24752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93A69B-AD36-3542-AEED-4B41F9DB3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166" y="3930496"/>
            <a:ext cx="4834844" cy="336677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6AF7CCE-E2E7-F346-B702-7EE052176994}"/>
              </a:ext>
            </a:extLst>
          </p:cNvPr>
          <p:cNvSpPr txBox="1"/>
          <p:nvPr/>
        </p:nvSpPr>
        <p:spPr>
          <a:xfrm>
            <a:off x="809006" y="891748"/>
            <a:ext cx="8451535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Diverse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invariant.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Similar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invariant.</a:t>
            </a:r>
          </a:p>
        </p:txBody>
      </p:sp>
    </p:spTree>
    <p:extLst>
      <p:ext uri="{BB962C8B-B14F-4D97-AF65-F5344CB8AC3E}">
        <p14:creationId xmlns:p14="http://schemas.microsoft.com/office/powerpoint/2010/main" val="2480248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D51BDC8-14FD-5D4E-8ABA-65830927E5CC}"/>
              </a:ext>
            </a:extLst>
          </p:cNvPr>
          <p:cNvSpPr txBox="1"/>
          <p:nvPr/>
        </p:nvSpPr>
        <p:spPr>
          <a:xfrm>
            <a:off x="603986" y="250255"/>
            <a:ext cx="826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" pitchFamily="2" charset="0"/>
              </a:rPr>
              <a:t>Discussion &amp; Conclusion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E50ACF-4395-7F43-9BF7-60CEE12F02BE}"/>
              </a:ext>
            </a:extLst>
          </p:cNvPr>
          <p:cNvSpPr txBox="1"/>
          <p:nvPr/>
        </p:nvSpPr>
        <p:spPr>
          <a:xfrm>
            <a:off x="1007397" y="1020683"/>
            <a:ext cx="9597850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Fruits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leaves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(Consider</a:t>
            </a:r>
            <a:r>
              <a:rPr kumimoji="1"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kumimoji="1"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Texture)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Hue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Saturation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brightness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Tradeoff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Graphcut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fruits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D0C6F87-AB6C-DD47-AC31-D3D2BF1B4ABE}"/>
              </a:ext>
            </a:extLst>
          </p:cNvPr>
          <p:cNvSpPr txBox="1"/>
          <p:nvPr/>
        </p:nvSpPr>
        <p:spPr>
          <a:xfrm>
            <a:off x="1007397" y="4151471"/>
            <a:ext cx="959785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(choosing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k)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Graphcut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96F539EE-70E6-CE4D-82EF-527C0391AC8C}"/>
              </a:ext>
            </a:extLst>
          </p:cNvPr>
          <p:cNvCxnSpPr>
            <a:cxnSpLocks/>
          </p:cNvCxnSpPr>
          <p:nvPr/>
        </p:nvCxnSpPr>
        <p:spPr>
          <a:xfrm>
            <a:off x="1094349" y="4047386"/>
            <a:ext cx="725179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5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D51BDC8-14FD-5D4E-8ABA-65830927E5CC}"/>
              </a:ext>
            </a:extLst>
          </p:cNvPr>
          <p:cNvSpPr txBox="1"/>
          <p:nvPr/>
        </p:nvSpPr>
        <p:spPr>
          <a:xfrm>
            <a:off x="603986" y="250255"/>
            <a:ext cx="826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" pitchFamily="2" charset="0"/>
              </a:rPr>
              <a:t>Outline</a:t>
            </a:r>
            <a:endParaRPr kumimoji="1" lang="zh-CN" altLang="en-US" sz="3600" b="1" dirty="0">
              <a:latin typeface="Times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E50ACF-4395-7F43-9BF7-60CEE12F02BE}"/>
              </a:ext>
            </a:extLst>
          </p:cNvPr>
          <p:cNvSpPr txBox="1"/>
          <p:nvPr/>
        </p:nvSpPr>
        <p:spPr>
          <a:xfrm>
            <a:off x="1070151" y="1155152"/>
            <a:ext cx="4208646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Formulation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49729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D51BDC8-14FD-5D4E-8ABA-65830927E5CC}"/>
              </a:ext>
            </a:extLst>
          </p:cNvPr>
          <p:cNvSpPr txBox="1"/>
          <p:nvPr/>
        </p:nvSpPr>
        <p:spPr>
          <a:xfrm>
            <a:off x="603986" y="250255"/>
            <a:ext cx="826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" pitchFamily="2" charset="0"/>
              </a:rPr>
              <a:t>Reference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E50ACF-4395-7F43-9BF7-60CEE12F02BE}"/>
              </a:ext>
            </a:extLst>
          </p:cNvPr>
          <p:cNvSpPr txBox="1"/>
          <p:nvPr/>
        </p:nvSpPr>
        <p:spPr>
          <a:xfrm>
            <a:off x="1088079" y="1065507"/>
            <a:ext cx="7966273" cy="425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400" dirty="0" err="1"/>
              <a:t>Gongal</a:t>
            </a:r>
            <a:r>
              <a:rPr lang="en" altLang="zh-CN" sz="1400" dirty="0"/>
              <a:t>, A., </a:t>
            </a:r>
            <a:r>
              <a:rPr lang="en" altLang="zh-CN" sz="1400" dirty="0" err="1"/>
              <a:t>Amatya</a:t>
            </a:r>
            <a:r>
              <a:rPr lang="en" altLang="zh-CN" sz="1400" dirty="0"/>
              <a:t>, S., </a:t>
            </a:r>
            <a:r>
              <a:rPr lang="en" altLang="zh-CN" sz="1400" dirty="0" err="1"/>
              <a:t>Karkee</a:t>
            </a:r>
            <a:r>
              <a:rPr lang="en" altLang="zh-CN" sz="1400" dirty="0"/>
              <a:t>, M., Zhang, Q., &amp; Lewis, K. (2015). Sensors and systems for fruit detection and localization: A review. </a:t>
            </a:r>
            <a:r>
              <a:rPr lang="en" altLang="zh-CN" sz="1400" i="1" dirty="0"/>
              <a:t>Computers and Electronics in Agriculture</a:t>
            </a:r>
            <a:r>
              <a:rPr lang="en" altLang="zh-CN" sz="1400" dirty="0"/>
              <a:t>, </a:t>
            </a:r>
            <a:r>
              <a:rPr lang="en" altLang="zh-CN" sz="1400" i="1" dirty="0"/>
              <a:t>116</a:t>
            </a:r>
            <a:r>
              <a:rPr lang="en" altLang="zh-CN" sz="1400" dirty="0"/>
              <a:t>, 8-19.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400" dirty="0"/>
              <a:t>Patel, H. N., Jain, R. K., &amp; Joshi, M. V. (2011). Fruit detection using improved multiple features based algorithm. </a:t>
            </a:r>
            <a:r>
              <a:rPr lang="en" altLang="zh-CN" sz="1400" i="1" dirty="0"/>
              <a:t>International journal of computer applications</a:t>
            </a:r>
            <a:r>
              <a:rPr lang="en" altLang="zh-CN" sz="1400" dirty="0"/>
              <a:t>, </a:t>
            </a:r>
            <a:r>
              <a:rPr lang="en" altLang="zh-CN" sz="1400" i="1" dirty="0"/>
              <a:t>13</a:t>
            </a:r>
            <a:r>
              <a:rPr lang="en" altLang="zh-CN" sz="1400" dirty="0"/>
              <a:t>(2), 1-5.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400" dirty="0"/>
              <a:t>Y. </a:t>
            </a:r>
            <a:r>
              <a:rPr lang="en" altLang="zh-CN" sz="1400" dirty="0" err="1"/>
              <a:t>Boykov</a:t>
            </a:r>
            <a:r>
              <a:rPr lang="en" altLang="zh-CN" sz="1400" dirty="0"/>
              <a:t>, O. </a:t>
            </a:r>
            <a:r>
              <a:rPr lang="en" altLang="zh-CN" sz="1400" dirty="0" err="1"/>
              <a:t>Veksler</a:t>
            </a:r>
            <a:r>
              <a:rPr lang="en" altLang="zh-CN" sz="1400" dirty="0"/>
              <a:t> and R. </a:t>
            </a:r>
            <a:r>
              <a:rPr lang="en" altLang="zh-CN" sz="1400" dirty="0" err="1"/>
              <a:t>Zabih</a:t>
            </a:r>
            <a:r>
              <a:rPr lang="en" altLang="zh-CN" sz="1400" dirty="0"/>
              <a:t> (2001), " Fast approximate energy </a:t>
            </a:r>
            <a:r>
              <a:rPr lang="en" altLang="zh-CN" sz="1400" dirty="0" err="1"/>
              <a:t>minimisation</a:t>
            </a:r>
            <a:r>
              <a:rPr lang="en" altLang="zh-CN" sz="1400" dirty="0"/>
              <a:t> via graph cuts ", </a:t>
            </a:r>
            <a:r>
              <a:rPr lang="en" altLang="zh-CN" sz="1400" i="1" dirty="0"/>
              <a:t>IEEE Transactions on Pattern Analysis and Machine Intelligence</a:t>
            </a:r>
            <a:r>
              <a:rPr lang="en" altLang="zh-CN" sz="1400" dirty="0"/>
              <a:t>, 29, 1222–1239.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400" dirty="0"/>
              <a:t>MacQueen, J. B. (1967). Some Methods for classification and Analysis of Multivariate Observations. Proceedings of 5th Berkeley Symposium on Mathematical Statistics and Probability. 1. University of California Press. pp. 281–297. MR 0214227. </a:t>
            </a:r>
            <a:r>
              <a:rPr lang="en" altLang="zh-CN" sz="1400" dirty="0" err="1"/>
              <a:t>Zbl</a:t>
            </a:r>
            <a:r>
              <a:rPr lang="en" altLang="zh-CN" sz="1400" dirty="0"/>
              <a:t> 0214.46201. Retrieved 2009-04-07.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838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7F4027-0845-6F46-B1AC-081EA9D29555}"/>
              </a:ext>
            </a:extLst>
          </p:cNvPr>
          <p:cNvSpPr txBox="1"/>
          <p:nvPr/>
        </p:nvSpPr>
        <p:spPr>
          <a:xfrm>
            <a:off x="1961147" y="1530417"/>
            <a:ext cx="8269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400" b="1" dirty="0">
                <a:latin typeface="Times" pitchFamily="2" charset="0"/>
              </a:rPr>
              <a:t>Pre</a:t>
            </a:r>
            <a:r>
              <a:rPr kumimoji="1" lang="zh-CN" altLang="en-US" sz="4400" b="1" dirty="0">
                <a:latin typeface="Times" pitchFamily="2" charset="0"/>
              </a:rPr>
              <a:t> </a:t>
            </a:r>
            <a:r>
              <a:rPr kumimoji="1" lang="en-US" altLang="zh-CN" sz="4400" b="1" dirty="0">
                <a:latin typeface="Times" pitchFamily="2" charset="0"/>
              </a:rPr>
              <a:t>Title</a:t>
            </a:r>
            <a:endParaRPr kumimoji="1" lang="zh-CN" altLang="en-US" sz="4400" b="1" dirty="0">
              <a:latin typeface="Times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C5719C-99DC-DB4F-9C52-BD0511397F7B}"/>
              </a:ext>
            </a:extLst>
          </p:cNvPr>
          <p:cNvSpPr txBox="1"/>
          <p:nvPr/>
        </p:nvSpPr>
        <p:spPr>
          <a:xfrm>
            <a:off x="5489608" y="4234977"/>
            <a:ext cx="1212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algn="ctr"/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282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7F4027-0845-6F46-B1AC-081EA9D29555}"/>
              </a:ext>
            </a:extLst>
          </p:cNvPr>
          <p:cNvSpPr txBox="1"/>
          <p:nvPr/>
        </p:nvSpPr>
        <p:spPr>
          <a:xfrm>
            <a:off x="603986" y="250255"/>
            <a:ext cx="826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" pitchFamily="2" charset="0"/>
              </a:rPr>
              <a:t>Title</a:t>
            </a:r>
            <a:endParaRPr kumimoji="1" lang="zh-CN" altLang="en-US" sz="3600" b="1" dirty="0">
              <a:latin typeface="Times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C5719C-99DC-DB4F-9C52-BD0511397F7B}"/>
              </a:ext>
            </a:extLst>
          </p:cNvPr>
          <p:cNvSpPr txBox="1"/>
          <p:nvPr/>
        </p:nvSpPr>
        <p:spPr>
          <a:xfrm>
            <a:off x="603986" y="1289623"/>
            <a:ext cx="4208646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1AD5A8-E4CB-A641-AE6F-B1C27226212F}"/>
              </a:ext>
            </a:extLst>
          </p:cNvPr>
          <p:cNvSpPr txBox="1"/>
          <p:nvPr/>
        </p:nvSpPr>
        <p:spPr>
          <a:xfrm>
            <a:off x="9911615" y="2808833"/>
            <a:ext cx="3204409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Remark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EDE929A-FCA9-374D-BCE7-ACDA3C126A55}"/>
              </a:ext>
            </a:extLst>
          </p:cNvPr>
          <p:cNvCxnSpPr/>
          <p:nvPr/>
        </p:nvCxnSpPr>
        <p:spPr>
          <a:xfrm>
            <a:off x="6650256" y="3946357"/>
            <a:ext cx="444687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右箭头 7">
            <a:extLst>
              <a:ext uri="{FF2B5EF4-FFF2-40B4-BE49-F238E27FC236}">
                <a16:creationId xmlns:a16="http://schemas.microsoft.com/office/drawing/2014/main" id="{CC2A79EB-DECD-7140-9DF9-952F8C230784}"/>
              </a:ext>
            </a:extLst>
          </p:cNvPr>
          <p:cNvSpPr/>
          <p:nvPr/>
        </p:nvSpPr>
        <p:spPr>
          <a:xfrm>
            <a:off x="6673519" y="5784783"/>
            <a:ext cx="1549668" cy="587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E965F0-7815-1845-BD32-F3E6DD978BD2}"/>
              </a:ext>
            </a:extLst>
          </p:cNvPr>
          <p:cNvSpPr txBox="1"/>
          <p:nvPr/>
        </p:nvSpPr>
        <p:spPr>
          <a:xfrm>
            <a:off x="6552401" y="5219347"/>
            <a:ext cx="1850453" cy="4564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Boundary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986A63-6148-C844-B920-FB43CE70201B}"/>
              </a:ext>
            </a:extLst>
          </p:cNvPr>
          <p:cNvSpPr txBox="1"/>
          <p:nvPr/>
        </p:nvSpPr>
        <p:spPr>
          <a:xfrm>
            <a:off x="729114" y="3435975"/>
            <a:ext cx="3804385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Aaa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bbb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734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D51BDC8-14FD-5D4E-8ABA-65830927E5CC}"/>
              </a:ext>
            </a:extLst>
          </p:cNvPr>
          <p:cNvSpPr txBox="1"/>
          <p:nvPr/>
        </p:nvSpPr>
        <p:spPr>
          <a:xfrm>
            <a:off x="603986" y="250255"/>
            <a:ext cx="826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" pitchFamily="2" charset="0"/>
              </a:rPr>
              <a:t>Re-Check</a:t>
            </a:r>
            <a:endParaRPr kumimoji="1" lang="zh-CN" altLang="en-US" sz="3600" b="1" dirty="0">
              <a:latin typeface="Times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E50ACF-4395-7F43-9BF7-60CEE12F02BE}"/>
              </a:ext>
            </a:extLst>
          </p:cNvPr>
          <p:cNvSpPr txBox="1"/>
          <p:nvPr/>
        </p:nvSpPr>
        <p:spPr>
          <a:xfrm>
            <a:off x="523303" y="1024550"/>
            <a:ext cx="10162627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put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table?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grasp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concrete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end?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understand?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explained?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89BEC3-862D-2542-867B-89EEA2BE8E0D}"/>
              </a:ext>
            </a:extLst>
          </p:cNvPr>
          <p:cNvSpPr txBox="1"/>
          <p:nvPr/>
        </p:nvSpPr>
        <p:spPr>
          <a:xfrm>
            <a:off x="4243657" y="4805897"/>
            <a:ext cx="7948343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Few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136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D51BDC8-14FD-5D4E-8ABA-65830927E5CC}"/>
              </a:ext>
            </a:extLst>
          </p:cNvPr>
          <p:cNvSpPr txBox="1"/>
          <p:nvPr/>
        </p:nvSpPr>
        <p:spPr>
          <a:xfrm>
            <a:off x="603986" y="250255"/>
            <a:ext cx="826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" pitchFamily="2" charset="0"/>
              </a:rPr>
              <a:t>Title</a:t>
            </a:r>
            <a:endParaRPr kumimoji="1" lang="zh-CN" altLang="en-US" sz="3600" b="1" dirty="0">
              <a:latin typeface="Times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E50ACF-4395-7F43-9BF7-60CEE12F02BE}"/>
              </a:ext>
            </a:extLst>
          </p:cNvPr>
          <p:cNvSpPr txBox="1"/>
          <p:nvPr/>
        </p:nvSpPr>
        <p:spPr>
          <a:xfrm>
            <a:off x="935680" y="1038611"/>
            <a:ext cx="4208646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D51BDC8-14FD-5D4E-8ABA-65830927E5CC}"/>
              </a:ext>
            </a:extLst>
          </p:cNvPr>
          <p:cNvSpPr txBox="1"/>
          <p:nvPr/>
        </p:nvSpPr>
        <p:spPr>
          <a:xfrm>
            <a:off x="577092" y="141100"/>
            <a:ext cx="8269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" pitchFamily="2" charset="0"/>
              </a:rPr>
              <a:t>Task Introduction:</a:t>
            </a:r>
            <a:r>
              <a:rPr kumimoji="1" lang="zh-CN" altLang="en-US" sz="3600" b="1" dirty="0">
                <a:latin typeface="Times" pitchFamily="2" charset="0"/>
              </a:rPr>
              <a:t> </a:t>
            </a:r>
            <a:endParaRPr kumimoji="1" lang="en-US" altLang="zh-CN" sz="3600" b="1" dirty="0">
              <a:latin typeface="Times" pitchFamily="2" charset="0"/>
            </a:endParaRPr>
          </a:p>
          <a:p>
            <a:r>
              <a:rPr kumimoji="1" lang="zh-CN" altLang="en-US" sz="3600" b="1" dirty="0">
                <a:latin typeface="Times" pitchFamily="2" charset="0"/>
              </a:rPr>
              <a:t>  </a:t>
            </a:r>
            <a:r>
              <a:rPr kumimoji="1" lang="en-US" altLang="zh-CN" sz="2800" b="1" dirty="0">
                <a:latin typeface="Times" pitchFamily="2" charset="0"/>
              </a:rPr>
              <a:t>Fruit</a:t>
            </a:r>
            <a:r>
              <a:rPr kumimoji="1" lang="zh-CN" altLang="en-US" sz="2800" b="1" dirty="0">
                <a:latin typeface="Times" pitchFamily="2" charset="0"/>
              </a:rPr>
              <a:t> </a:t>
            </a:r>
            <a:r>
              <a:rPr kumimoji="1" lang="en-US" altLang="zh-CN" sz="2800" b="1" dirty="0">
                <a:latin typeface="Times" pitchFamily="2" charset="0"/>
              </a:rPr>
              <a:t>detection</a:t>
            </a:r>
            <a:r>
              <a:rPr kumimoji="1" lang="zh-CN" altLang="en-US" sz="2800" b="1" dirty="0">
                <a:latin typeface="Times" pitchFamily="2" charset="0"/>
              </a:rPr>
              <a:t> </a:t>
            </a:r>
            <a:r>
              <a:rPr kumimoji="1" lang="en-US" altLang="zh-CN" sz="2800" b="1" dirty="0">
                <a:latin typeface="Times" pitchFamily="2" charset="0"/>
              </a:rPr>
              <a:t>for</a:t>
            </a:r>
            <a:r>
              <a:rPr kumimoji="1" lang="zh-CN" altLang="en-US" sz="2800" b="1" dirty="0">
                <a:latin typeface="Times" pitchFamily="2" charset="0"/>
              </a:rPr>
              <a:t> </a:t>
            </a:r>
            <a:r>
              <a:rPr kumimoji="1" lang="en-US" altLang="zh-CN" sz="2800" b="1" dirty="0">
                <a:latin typeface="Times" pitchFamily="2" charset="0"/>
              </a:rPr>
              <a:t>Robotic</a:t>
            </a:r>
            <a:r>
              <a:rPr kumimoji="1" lang="zh-CN" altLang="en-US" sz="2800" b="1" dirty="0">
                <a:latin typeface="Times" pitchFamily="2" charset="0"/>
              </a:rPr>
              <a:t> </a:t>
            </a:r>
            <a:r>
              <a:rPr kumimoji="1" lang="en-US" altLang="zh-CN" sz="2800" b="1" dirty="0">
                <a:latin typeface="Times" pitchFamily="2" charset="0"/>
              </a:rPr>
              <a:t>Harvesting</a:t>
            </a:r>
            <a:endParaRPr kumimoji="1" lang="zh-CN" altLang="en-US" sz="2800" b="1" dirty="0">
              <a:latin typeface="Times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E50ACF-4395-7F43-9BF7-60CEE12F02BE}"/>
              </a:ext>
            </a:extLst>
          </p:cNvPr>
          <p:cNvSpPr txBox="1"/>
          <p:nvPr/>
        </p:nvSpPr>
        <p:spPr>
          <a:xfrm>
            <a:off x="998433" y="1382976"/>
            <a:ext cx="6496061" cy="1425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Harvesting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specialty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crops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apples,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citrus,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cherries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pears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highly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labor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intensive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E19B13-8476-884C-805B-92C84BA06E54}"/>
              </a:ext>
            </a:extLst>
          </p:cNvPr>
          <p:cNvSpPr txBox="1"/>
          <p:nvPr/>
        </p:nvSpPr>
        <p:spPr>
          <a:xfrm>
            <a:off x="998433" y="3327209"/>
            <a:ext cx="6020932" cy="1841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Detect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citrus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fruits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given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Input: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containing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citrus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orchard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citrus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fruit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91DF7D-7117-BB45-9403-94FD3FBFF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078" y="1224369"/>
            <a:ext cx="3504453" cy="23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91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D51BDC8-14FD-5D4E-8ABA-65830927E5CC}"/>
              </a:ext>
            </a:extLst>
          </p:cNvPr>
          <p:cNvSpPr txBox="1"/>
          <p:nvPr/>
        </p:nvSpPr>
        <p:spPr>
          <a:xfrm>
            <a:off x="603986" y="250255"/>
            <a:ext cx="826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" pitchFamily="2" charset="0"/>
              </a:rPr>
              <a:t>Related Work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E50ACF-4395-7F43-9BF7-60CEE12F02BE}"/>
              </a:ext>
            </a:extLst>
          </p:cNvPr>
          <p:cNvSpPr txBox="1"/>
          <p:nvPr/>
        </p:nvSpPr>
        <p:spPr>
          <a:xfrm>
            <a:off x="944644" y="1069762"/>
            <a:ext cx="8889638" cy="1425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Sensors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cameras		+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cameras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Spectral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cameras		+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cameras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325145-32BD-1A41-87C0-39CC7AB31DF7}"/>
              </a:ext>
            </a:extLst>
          </p:cNvPr>
          <p:cNvSpPr txBox="1"/>
          <p:nvPr/>
        </p:nvSpPr>
        <p:spPr>
          <a:xfrm>
            <a:off x="944644" y="2777617"/>
            <a:ext cx="49093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7971884-FA2A-7941-B1CC-C1A281A1E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707029"/>
              </p:ext>
            </p:extLst>
          </p:nvPr>
        </p:nvGraphicFramePr>
        <p:xfrm>
          <a:off x="1151965" y="3637354"/>
          <a:ext cx="10085294" cy="27542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39153">
                  <a:extLst>
                    <a:ext uri="{9D8B030D-6E8A-4147-A177-3AD203B41FA5}">
                      <a16:colId xmlns:a16="http://schemas.microsoft.com/office/drawing/2014/main" val="2117187075"/>
                    </a:ext>
                  </a:extLst>
                </a:gridCol>
                <a:gridCol w="2321388">
                  <a:extLst>
                    <a:ext uri="{9D8B030D-6E8A-4147-A177-3AD203B41FA5}">
                      <a16:colId xmlns:a16="http://schemas.microsoft.com/office/drawing/2014/main" val="1464425046"/>
                    </a:ext>
                  </a:extLst>
                </a:gridCol>
                <a:gridCol w="3012612">
                  <a:extLst>
                    <a:ext uri="{9D8B030D-6E8A-4147-A177-3AD203B41FA5}">
                      <a16:colId xmlns:a16="http://schemas.microsoft.com/office/drawing/2014/main" val="1934427185"/>
                    </a:ext>
                  </a:extLst>
                </a:gridCol>
                <a:gridCol w="3012141">
                  <a:extLst>
                    <a:ext uri="{9D8B030D-6E8A-4147-A177-3AD203B41FA5}">
                      <a16:colId xmlns:a16="http://schemas.microsoft.com/office/drawing/2014/main" val="1248086969"/>
                    </a:ext>
                  </a:extLst>
                </a:gridCol>
              </a:tblGrid>
              <a:tr h="559672">
                <a:tc>
                  <a:txBody>
                    <a:bodyPr/>
                    <a:lstStyle/>
                    <a:p>
                      <a:r>
                        <a:rPr lang="en-US" altLang="zh-CN" dirty="0"/>
                        <a:t>Features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Intuition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dirty="0"/>
                        <a:t>Advantages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Limitation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347186"/>
                  </a:ext>
                </a:extLst>
              </a:tr>
              <a:tr h="559672">
                <a:tc>
                  <a:txBody>
                    <a:bodyPr/>
                    <a:lstStyle/>
                    <a:p>
                      <a:r>
                        <a:rPr lang="en-US" altLang="zh-CN" dirty="0"/>
                        <a:t>Color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Citrus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fruits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orange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usually.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Most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prominent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features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fruits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Variable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lighting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conditions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848055"/>
                  </a:ext>
                </a:extLst>
              </a:tr>
              <a:tr h="559672">
                <a:tc>
                  <a:txBody>
                    <a:bodyPr/>
                    <a:lstStyle/>
                    <a:p>
                      <a:r>
                        <a:rPr lang="en-US" altLang="zh-CN" dirty="0"/>
                        <a:t>Geometric</a:t>
                      </a:r>
                    </a:p>
                    <a:p>
                      <a:r>
                        <a:rPr lang="en-US" altLang="zh-CN" dirty="0"/>
                        <a:t>(shape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size)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Green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apples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round.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Invariant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lighting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condition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Occlusions,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variable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fruit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size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844188"/>
                  </a:ext>
                </a:extLst>
              </a:tr>
              <a:tr h="559672">
                <a:tc>
                  <a:txBody>
                    <a:bodyPr/>
                    <a:lstStyle/>
                    <a:p>
                      <a:r>
                        <a:rPr lang="en-US" altLang="zh-CN" dirty="0"/>
                        <a:t>Texture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Fruit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smoother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surfaces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leaves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stems.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Applicable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detection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fruit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similar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color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leaves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stems.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Clustering,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occlusion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variable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fruit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size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029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8674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D51BDC8-14FD-5D4E-8ABA-65830927E5CC}"/>
              </a:ext>
            </a:extLst>
          </p:cNvPr>
          <p:cNvSpPr txBox="1"/>
          <p:nvPr/>
        </p:nvSpPr>
        <p:spPr>
          <a:xfrm>
            <a:off x="603986" y="250255"/>
            <a:ext cx="826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" pitchFamily="2" charset="0"/>
              </a:rPr>
              <a:t>Challenge &amp; Insight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E50ACF-4395-7F43-9BF7-60CEE12F02BE}"/>
              </a:ext>
            </a:extLst>
          </p:cNvPr>
          <p:cNvSpPr txBox="1"/>
          <p:nvPr/>
        </p:nvSpPr>
        <p:spPr>
          <a:xfrm>
            <a:off x="1186691" y="1155153"/>
            <a:ext cx="8118673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Occlusion,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u="sng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u="sng" dirty="0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  <a:r>
              <a:rPr kumimoji="1" lang="zh-CN" alt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u="sng" dirty="0">
                <a:latin typeface="Arial" panose="020B0604020202020204" pitchFamily="34" charset="0"/>
                <a:cs typeface="Arial" panose="020B0604020202020204" pitchFamily="34" charset="0"/>
              </a:rPr>
              <a:t>lighting</a:t>
            </a:r>
            <a:r>
              <a:rPr kumimoji="1" lang="zh-CN" alt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u="sng" dirty="0"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</a:p>
          <a:p>
            <a:pPr>
              <a:lnSpc>
                <a:spcPct val="150000"/>
              </a:lnSpc>
            </a:pP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79F5AA-5959-B644-B11A-C820FDA72A9E}"/>
              </a:ext>
            </a:extLst>
          </p:cNvPr>
          <p:cNvSpPr txBox="1"/>
          <p:nvPr/>
        </p:nvSpPr>
        <p:spPr>
          <a:xfrm>
            <a:off x="1186691" y="3838715"/>
            <a:ext cx="460451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HSV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Graphcut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07D5B2-B547-7A43-9A1F-C8574AFC7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291" y="2039562"/>
            <a:ext cx="1096345" cy="10120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5DCE48-57F2-0F4A-B0FF-4D63BA47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844" y="2039562"/>
            <a:ext cx="1470514" cy="10120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77B5F3-3564-AE49-A667-B2B38B15D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566" y="2039362"/>
            <a:ext cx="1554105" cy="10026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424D9A4-C09B-5E40-80F3-733761C12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798" y="4012947"/>
            <a:ext cx="2945160" cy="2208870"/>
          </a:xfrm>
          <a:prstGeom prst="rect">
            <a:avLst/>
          </a:prstGeom>
        </p:spPr>
      </p:pic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98E376D2-B97D-2341-A124-6093EEE8C86C}"/>
              </a:ext>
            </a:extLst>
          </p:cNvPr>
          <p:cNvCxnSpPr/>
          <p:nvPr/>
        </p:nvCxnSpPr>
        <p:spPr>
          <a:xfrm>
            <a:off x="1186691" y="3612776"/>
            <a:ext cx="8817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72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D51BDC8-14FD-5D4E-8ABA-65830927E5CC}"/>
              </a:ext>
            </a:extLst>
          </p:cNvPr>
          <p:cNvSpPr txBox="1"/>
          <p:nvPr/>
        </p:nvSpPr>
        <p:spPr>
          <a:xfrm>
            <a:off x="603986" y="250255"/>
            <a:ext cx="826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" pitchFamily="2" charset="0"/>
              </a:rPr>
              <a:t>Formulation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E50ACF-4395-7F43-9BF7-60CEE12F02BE}"/>
              </a:ext>
            </a:extLst>
          </p:cNvPr>
          <p:cNvSpPr txBox="1"/>
          <p:nvPr/>
        </p:nvSpPr>
        <p:spPr>
          <a:xfrm>
            <a:off x="989467" y="1011717"/>
            <a:ext cx="8269705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preprocess,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extraction,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fruit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segmentation.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EDE19EC2-6933-3D4C-A010-DE3D2DA6AE3E}"/>
              </a:ext>
            </a:extLst>
          </p:cNvPr>
          <p:cNvSpPr/>
          <p:nvPr/>
        </p:nvSpPr>
        <p:spPr>
          <a:xfrm>
            <a:off x="2244667" y="4153329"/>
            <a:ext cx="1170887" cy="40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D44C8920-4B4A-934D-A42F-2381522206AB}"/>
              </a:ext>
            </a:extLst>
          </p:cNvPr>
          <p:cNvSpPr/>
          <p:nvPr/>
        </p:nvSpPr>
        <p:spPr>
          <a:xfrm>
            <a:off x="5505472" y="4165181"/>
            <a:ext cx="1936376" cy="40789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70BCBC7-7B42-C24F-9E5A-447789934A83}"/>
              </a:ext>
            </a:extLst>
          </p:cNvPr>
          <p:cNvSpPr txBox="1"/>
          <p:nvPr/>
        </p:nvSpPr>
        <p:spPr>
          <a:xfrm>
            <a:off x="5844388" y="3635510"/>
            <a:ext cx="1576946" cy="6120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Multi-scale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Gaussian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filtering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83BBE00-E704-6E4E-954E-86B935C7BDC0}"/>
              </a:ext>
            </a:extLst>
          </p:cNvPr>
          <p:cNvSpPr txBox="1"/>
          <p:nvPr/>
        </p:nvSpPr>
        <p:spPr>
          <a:xfrm>
            <a:off x="4565578" y="5009849"/>
            <a:ext cx="1576946" cy="6120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Foreground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495D8C1-3A77-714A-B10D-306581D17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52" y="3645757"/>
            <a:ext cx="1886249" cy="120368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0980E4E-3E32-AD4C-B6E3-AA2520E65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4" t="1845" r="12529" b="4370"/>
          <a:stretch/>
        </p:blipFill>
        <p:spPr>
          <a:xfrm>
            <a:off x="9520613" y="5009849"/>
            <a:ext cx="2456721" cy="1550971"/>
          </a:xfrm>
          <a:prstGeom prst="rect">
            <a:avLst/>
          </a:prstGeom>
        </p:spPr>
      </p:pic>
      <p:sp>
        <p:nvSpPr>
          <p:cNvPr id="26" name="右箭头 25">
            <a:extLst>
              <a:ext uri="{FF2B5EF4-FFF2-40B4-BE49-F238E27FC236}">
                <a16:creationId xmlns:a16="http://schemas.microsoft.com/office/drawing/2014/main" id="{5974C063-1E5E-D84E-8109-F87D3F524A9C}"/>
              </a:ext>
            </a:extLst>
          </p:cNvPr>
          <p:cNvSpPr/>
          <p:nvPr/>
        </p:nvSpPr>
        <p:spPr>
          <a:xfrm>
            <a:off x="4370336" y="5526912"/>
            <a:ext cx="1936376" cy="40789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右箭头 26">
            <a:extLst>
              <a:ext uri="{FF2B5EF4-FFF2-40B4-BE49-F238E27FC236}">
                <a16:creationId xmlns:a16="http://schemas.microsoft.com/office/drawing/2014/main" id="{C31D3E1C-6E93-3C4A-9376-60FF814B9379}"/>
              </a:ext>
            </a:extLst>
          </p:cNvPr>
          <p:cNvSpPr/>
          <p:nvPr/>
        </p:nvSpPr>
        <p:spPr>
          <a:xfrm>
            <a:off x="1063497" y="5526912"/>
            <a:ext cx="1170887" cy="40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右箭头 27">
            <a:extLst>
              <a:ext uri="{FF2B5EF4-FFF2-40B4-BE49-F238E27FC236}">
                <a16:creationId xmlns:a16="http://schemas.microsoft.com/office/drawing/2014/main" id="{A01F0027-5D1E-D742-B0E2-5FD6A66BD59F}"/>
              </a:ext>
            </a:extLst>
          </p:cNvPr>
          <p:cNvSpPr/>
          <p:nvPr/>
        </p:nvSpPr>
        <p:spPr>
          <a:xfrm>
            <a:off x="8428654" y="5526910"/>
            <a:ext cx="1001277" cy="40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FC5BA9D-E31E-904F-86CD-A1FF73B43946}"/>
              </a:ext>
            </a:extLst>
          </p:cNvPr>
          <p:cNvSpPr/>
          <p:nvPr/>
        </p:nvSpPr>
        <p:spPr>
          <a:xfrm>
            <a:off x="3534484" y="3793492"/>
            <a:ext cx="1886248" cy="105595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2C3AA435-F8A2-B34F-AA93-CB4E0BED98DE}"/>
              </a:ext>
            </a:extLst>
          </p:cNvPr>
          <p:cNvSpPr/>
          <p:nvPr/>
        </p:nvSpPr>
        <p:spPr>
          <a:xfrm>
            <a:off x="7543683" y="3793492"/>
            <a:ext cx="1886248" cy="105595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9EA322C5-F3A8-2847-A446-D4D077F0D123}"/>
              </a:ext>
            </a:extLst>
          </p:cNvPr>
          <p:cNvSpPr/>
          <p:nvPr/>
        </p:nvSpPr>
        <p:spPr>
          <a:xfrm>
            <a:off x="2365722" y="5202882"/>
            <a:ext cx="1886248" cy="105595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103295BD-41D8-4846-A576-E68400928095}"/>
              </a:ext>
            </a:extLst>
          </p:cNvPr>
          <p:cNvSpPr/>
          <p:nvPr/>
        </p:nvSpPr>
        <p:spPr>
          <a:xfrm>
            <a:off x="6342465" y="5211570"/>
            <a:ext cx="1886248" cy="105595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Graphcut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315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D51BDC8-14FD-5D4E-8ABA-65830927E5CC}"/>
              </a:ext>
            </a:extLst>
          </p:cNvPr>
          <p:cNvSpPr txBox="1"/>
          <p:nvPr/>
        </p:nvSpPr>
        <p:spPr>
          <a:xfrm>
            <a:off x="586057" y="207460"/>
            <a:ext cx="826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" pitchFamily="2" charset="0"/>
              </a:rPr>
              <a:t>Example</a:t>
            </a:r>
            <a:endParaRPr kumimoji="1" lang="zh-CN" altLang="en-US" sz="3600" b="1" dirty="0">
              <a:latin typeface="Times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E50ACF-4395-7F43-9BF7-60CEE12F02BE}"/>
              </a:ext>
            </a:extLst>
          </p:cNvPr>
          <p:cNvSpPr txBox="1"/>
          <p:nvPr/>
        </p:nvSpPr>
        <p:spPr>
          <a:xfrm>
            <a:off x="775865" y="1524736"/>
            <a:ext cx="23705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DB8BC3-89FC-694F-8885-05676219C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9" t="13734" r="7466" b="21639"/>
          <a:stretch/>
        </p:blipFill>
        <p:spPr>
          <a:xfrm>
            <a:off x="3096411" y="3053360"/>
            <a:ext cx="8955741" cy="17872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57E159-CD27-D24D-BB2E-F1D086D4C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83" y="1084413"/>
            <a:ext cx="2792432" cy="17819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D7F8EE5-A041-184F-87E3-1C8044B18366}"/>
              </a:ext>
            </a:extLst>
          </p:cNvPr>
          <p:cNvSpPr txBox="1"/>
          <p:nvPr/>
        </p:nvSpPr>
        <p:spPr>
          <a:xfrm>
            <a:off x="775864" y="3429000"/>
            <a:ext cx="23705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HSV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14490B4-22BA-F648-8A7F-A732970AF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36" t="12780" r="6368" b="19807"/>
          <a:stretch/>
        </p:blipFill>
        <p:spPr>
          <a:xfrm>
            <a:off x="3753754" y="5023144"/>
            <a:ext cx="7641054" cy="165877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1016F25-DEAD-1A48-914F-06AA76092455}"/>
              </a:ext>
            </a:extLst>
          </p:cNvPr>
          <p:cNvSpPr txBox="1"/>
          <p:nvPr/>
        </p:nvSpPr>
        <p:spPr>
          <a:xfrm>
            <a:off x="797192" y="5286609"/>
            <a:ext cx="2618361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B13AB9-C659-2947-A965-C1FAF8429C6D}"/>
              </a:ext>
            </a:extLst>
          </p:cNvPr>
          <p:cNvSpPr txBox="1"/>
          <p:nvPr/>
        </p:nvSpPr>
        <p:spPr>
          <a:xfrm>
            <a:off x="775864" y="6536993"/>
            <a:ext cx="3204409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kumimoji="1" lang="zh-CN" alt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1" lang="zh-CN" alt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1" lang="zh-CN" alt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(4);</a:t>
            </a:r>
            <a:r>
              <a:rPr kumimoji="1" lang="zh-CN" alt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multi-scale</a:t>
            </a:r>
            <a:r>
              <a:rPr kumimoji="1" lang="zh-CN" alt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</a:t>
            </a:r>
            <a:endParaRPr kumimoji="1" lang="zh-CN" altLang="en-US" sz="1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727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D81B6-1CDE-A44C-A196-3E3EA3A0E5AF}"/>
              </a:ext>
            </a:extLst>
          </p:cNvPr>
          <p:cNvSpPr txBox="1"/>
          <p:nvPr/>
        </p:nvSpPr>
        <p:spPr>
          <a:xfrm>
            <a:off x="797193" y="3018387"/>
            <a:ext cx="225995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858A3A-9ACB-2148-9AFB-364BD11B8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91" t="18650" r="6720" b="22178"/>
          <a:stretch/>
        </p:blipFill>
        <p:spPr>
          <a:xfrm>
            <a:off x="3707376" y="2441617"/>
            <a:ext cx="7733809" cy="17313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C2F28B-9306-6345-BCCD-C88002B05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6" t="12780" r="6368" b="19807"/>
          <a:stretch/>
        </p:blipFill>
        <p:spPr>
          <a:xfrm>
            <a:off x="3753754" y="782838"/>
            <a:ext cx="7641054" cy="165877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8B2694-6D21-8247-9AB6-FF92A79C2E3C}"/>
              </a:ext>
            </a:extLst>
          </p:cNvPr>
          <p:cNvSpPr txBox="1"/>
          <p:nvPr/>
        </p:nvSpPr>
        <p:spPr>
          <a:xfrm>
            <a:off x="797192" y="1046303"/>
            <a:ext cx="2618361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B74C32-8278-FE49-A1B2-EDADCEDCE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75" t="11965" r="6087" b="17647"/>
          <a:stretch/>
        </p:blipFill>
        <p:spPr>
          <a:xfrm>
            <a:off x="5041683" y="4173007"/>
            <a:ext cx="5065194" cy="153751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4FA7E89-532D-B048-AD27-96E01382FBEA}"/>
              </a:ext>
            </a:extLst>
          </p:cNvPr>
          <p:cNvSpPr txBox="1"/>
          <p:nvPr/>
        </p:nvSpPr>
        <p:spPr>
          <a:xfrm>
            <a:off x="797193" y="4472673"/>
            <a:ext cx="2259952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Foreground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C26899C-E797-2E42-8D55-3A5D1D985273}"/>
              </a:ext>
            </a:extLst>
          </p:cNvPr>
          <p:cNvSpPr txBox="1"/>
          <p:nvPr/>
        </p:nvSpPr>
        <p:spPr>
          <a:xfrm>
            <a:off x="586057" y="207460"/>
            <a:ext cx="826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" pitchFamily="2" charset="0"/>
              </a:rPr>
              <a:t>Cont.</a:t>
            </a:r>
            <a:endParaRPr kumimoji="1" lang="zh-CN" altLang="en-US" sz="3600" b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19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C3A3797-8236-6942-AFC7-D7AD8CE8E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192" y="2543650"/>
            <a:ext cx="3794570" cy="28297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CCD54EA-1E3B-7944-BA07-FF75F3A95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39" y="2908608"/>
            <a:ext cx="3309045" cy="211162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05B438E-60CD-4C43-88FE-1DBC00378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54" t="1845" r="12529" b="4370"/>
          <a:stretch/>
        </p:blipFill>
        <p:spPr>
          <a:xfrm>
            <a:off x="8056770" y="2834061"/>
            <a:ext cx="3562277" cy="22489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5599566-3685-3645-B9BD-DB1F90177BA5}"/>
              </a:ext>
            </a:extLst>
          </p:cNvPr>
          <p:cNvSpPr txBox="1"/>
          <p:nvPr/>
        </p:nvSpPr>
        <p:spPr>
          <a:xfrm>
            <a:off x="1101993" y="1965800"/>
            <a:ext cx="225995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97625AD-E7F9-C843-A377-4ECD0FDA31AD}"/>
              </a:ext>
            </a:extLst>
          </p:cNvPr>
          <p:cNvSpPr txBox="1"/>
          <p:nvPr/>
        </p:nvSpPr>
        <p:spPr>
          <a:xfrm>
            <a:off x="4647867" y="1995224"/>
            <a:ext cx="289626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Initial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Foreground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4301AD4-483B-184B-A3E5-94FFF0912DE7}"/>
              </a:ext>
            </a:extLst>
          </p:cNvPr>
          <p:cNvSpPr txBox="1"/>
          <p:nvPr/>
        </p:nvSpPr>
        <p:spPr>
          <a:xfrm>
            <a:off x="8542175" y="1995224"/>
            <a:ext cx="289626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Foreground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E87382-C8CD-C647-A8D0-85F54EB76344}"/>
              </a:ext>
            </a:extLst>
          </p:cNvPr>
          <p:cNvSpPr txBox="1"/>
          <p:nvPr/>
        </p:nvSpPr>
        <p:spPr>
          <a:xfrm>
            <a:off x="8720944" y="5156200"/>
            <a:ext cx="271749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kumimoji="1" lang="zh-CN" alt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graphcut</a:t>
            </a:r>
            <a:r>
              <a:rPr kumimoji="1" lang="zh-CN" alt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kumimoji="1" lang="zh-CN" altLang="en-US" sz="1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FBFF2B1-325C-6147-AE91-0058CB9A910F}"/>
              </a:ext>
            </a:extLst>
          </p:cNvPr>
          <p:cNvSpPr txBox="1"/>
          <p:nvPr/>
        </p:nvSpPr>
        <p:spPr>
          <a:xfrm>
            <a:off x="4933183" y="5082989"/>
            <a:ext cx="271749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kumimoji="1" lang="zh-CN" alt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kumimoji="1" lang="zh-CN" alt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kumimoji="1" lang="zh-CN" altLang="en-US" sz="1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D3EC8A7-02DD-3E44-A5B3-485504E1B410}"/>
              </a:ext>
            </a:extLst>
          </p:cNvPr>
          <p:cNvSpPr txBox="1"/>
          <p:nvPr/>
        </p:nvSpPr>
        <p:spPr>
          <a:xfrm>
            <a:off x="586057" y="207460"/>
            <a:ext cx="826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" pitchFamily="2" charset="0"/>
              </a:rPr>
              <a:t>Cont.</a:t>
            </a:r>
            <a:endParaRPr kumimoji="1" lang="zh-CN" altLang="en-US" sz="3600" b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759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573</Words>
  <Application>Microsoft Macintosh PowerPoint</Application>
  <PresentationFormat>宽屏</PresentationFormat>
  <Paragraphs>137</Paragraphs>
  <Slides>24</Slides>
  <Notes>0</Notes>
  <HiddenSlides>4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等线</vt:lpstr>
      <vt:lpstr>等线 Light</vt:lpstr>
      <vt:lpstr>Arial</vt:lpstr>
      <vt:lpstr>Times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23</cp:revision>
  <dcterms:created xsi:type="dcterms:W3CDTF">2019-05-24T08:54:09Z</dcterms:created>
  <dcterms:modified xsi:type="dcterms:W3CDTF">2019-05-24T14:51:56Z</dcterms:modified>
</cp:coreProperties>
</file>